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15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42574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Insurance Dashboard Insights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5106829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will dive into the key performance indicators and insights from the insurance company's data dashboards. We'll explore the team's achievements, opportunities for growth, and the data-driven decisions that will drive success.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9977" y="1126212"/>
            <a:ext cx="7147798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Performance Indicators</a:t>
            </a:r>
            <a:endParaRPr lang="en-US" sz="4331" dirty="0"/>
          </a:p>
        </p:txBody>
      </p:sp>
      <p:sp>
        <p:nvSpPr>
          <p:cNvPr id="6" name="Shape 3"/>
          <p:cNvSpPr/>
          <p:nvPr/>
        </p:nvSpPr>
        <p:spPr>
          <a:xfrm>
            <a:off x="769977" y="239089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934879" y="247328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8" name="Text 5"/>
          <p:cNvSpPr/>
          <p:nvPr/>
        </p:nvSpPr>
        <p:spPr>
          <a:xfrm>
            <a:off x="1484828" y="2390894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Cross Sell</a:t>
            </a:r>
            <a:endParaRPr lang="en-US" sz="2165" dirty="0"/>
          </a:p>
        </p:txBody>
      </p:sp>
      <p:sp>
        <p:nvSpPr>
          <p:cNvPr id="9" name="Text 6"/>
          <p:cNvSpPr/>
          <p:nvPr/>
        </p:nvSpPr>
        <p:spPr>
          <a:xfrm>
            <a:off x="1484828" y="286654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performance in cross-selling insurance products.</a:t>
            </a:r>
            <a:endParaRPr lang="en-US" sz="1732" dirty="0"/>
          </a:p>
        </p:txBody>
      </p:sp>
      <p:sp>
        <p:nvSpPr>
          <p:cNvPr id="10" name="Shape 7"/>
          <p:cNvSpPr/>
          <p:nvPr/>
        </p:nvSpPr>
        <p:spPr>
          <a:xfrm>
            <a:off x="769977" y="3685818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934879" y="376820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2" name="Text 9"/>
          <p:cNvSpPr/>
          <p:nvPr/>
        </p:nvSpPr>
        <p:spPr>
          <a:xfrm>
            <a:off x="1484828" y="3685818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New Policies</a:t>
            </a:r>
            <a:endParaRPr lang="en-US" sz="2165" dirty="0"/>
          </a:p>
        </p:txBody>
      </p:sp>
      <p:sp>
        <p:nvSpPr>
          <p:cNvPr id="13" name="Text 10"/>
          <p:cNvSpPr/>
          <p:nvPr/>
        </p:nvSpPr>
        <p:spPr>
          <a:xfrm>
            <a:off x="1484828" y="4161472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Tracks the performance of new insurance policies.</a:t>
            </a:r>
            <a:endParaRPr lang="en-US" sz="1732" dirty="0"/>
          </a:p>
        </p:txBody>
      </p:sp>
      <p:sp>
        <p:nvSpPr>
          <p:cNvPr id="14" name="Shape 11"/>
          <p:cNvSpPr/>
          <p:nvPr/>
        </p:nvSpPr>
        <p:spPr>
          <a:xfrm>
            <a:off x="769977" y="4980742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934879" y="506313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8" dirty="0"/>
          </a:p>
        </p:txBody>
      </p:sp>
      <p:sp>
        <p:nvSpPr>
          <p:cNvPr id="16" name="Text 13"/>
          <p:cNvSpPr/>
          <p:nvPr/>
        </p:nvSpPr>
        <p:spPr>
          <a:xfrm>
            <a:off x="1484828" y="498074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Renewals</a:t>
            </a:r>
            <a:endParaRPr lang="en-US" sz="2165" dirty="0"/>
          </a:p>
        </p:txBody>
      </p:sp>
      <p:sp>
        <p:nvSpPr>
          <p:cNvPr id="17" name="Text 14"/>
          <p:cNvSpPr/>
          <p:nvPr/>
        </p:nvSpPr>
        <p:spPr>
          <a:xfrm>
            <a:off x="1484828" y="5456396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Monitors the renewal rate and performance of existing policies.</a:t>
            </a:r>
            <a:endParaRPr lang="en-US" sz="1732" dirty="0"/>
          </a:p>
        </p:txBody>
      </p:sp>
      <p:sp>
        <p:nvSpPr>
          <p:cNvPr id="18" name="Shape 15"/>
          <p:cNvSpPr/>
          <p:nvPr/>
        </p:nvSpPr>
        <p:spPr>
          <a:xfrm>
            <a:off x="769977" y="6275665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9" name="Text 16"/>
          <p:cNvSpPr/>
          <p:nvPr/>
        </p:nvSpPr>
        <p:spPr>
          <a:xfrm>
            <a:off x="934879" y="635805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598" dirty="0"/>
          </a:p>
        </p:txBody>
      </p:sp>
      <p:sp>
        <p:nvSpPr>
          <p:cNvPr id="20" name="Text 17"/>
          <p:cNvSpPr/>
          <p:nvPr/>
        </p:nvSpPr>
        <p:spPr>
          <a:xfrm>
            <a:off x="1484828" y="6275665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Invoice &amp; Meetings</a:t>
            </a:r>
            <a:endParaRPr lang="en-US" sz="2165" dirty="0"/>
          </a:p>
        </p:txBody>
      </p:sp>
      <p:sp>
        <p:nvSpPr>
          <p:cNvPr id="21" name="Text 18"/>
          <p:cNvSpPr/>
          <p:nvPr/>
        </p:nvSpPr>
        <p:spPr>
          <a:xfrm>
            <a:off x="1484828" y="6751320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Evaluates the productivity of account executives.</a:t>
            </a:r>
            <a:endParaRPr lang="en-US" sz="1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623944" y="1075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Excel Dashboard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133330" y="11544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Excel-based dashboard provides a comprehensive view of the insurance company's performance across various metrics, enabling data-driven decision making.</a:t>
            </a:r>
            <a:endParaRPr lang="en-US" sz="194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8720C-127E-DF28-8541-699C0AE3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4" y="1602889"/>
            <a:ext cx="13328724" cy="6395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8366760" y="116681"/>
            <a:ext cx="581182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Tableau Dashboard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714165" y="116681"/>
            <a:ext cx="7415927" cy="1195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Tableau dashboard offers advanced data visualization and interactive capabilities, allowing the team to explore insights and trends in the insurance data.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16EE5-18B3-845F-8DC3-13B1D16A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" y="1430767"/>
            <a:ext cx="13705244" cy="6565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347670" y="18660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 Dashboard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519870" y="20258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Power BI dashboard integrates multiple data sources and provides a centralized view of the insurance company's performance, enabling efficient monitoring and reporting.</a:t>
            </a:r>
            <a:endParaRPr lang="en-US" sz="1944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65E14-B42C-01EC-0119-5F74B29D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8" y="1502267"/>
            <a:ext cx="13586908" cy="66128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532" y="1076563"/>
            <a:ext cx="4525328" cy="565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4"/>
              </a:lnSpc>
              <a:buNone/>
            </a:pPr>
            <a:r>
              <a:rPr lang="en-US" sz="3563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Insights</a:t>
            </a:r>
            <a:endParaRPr lang="en-US" sz="3563" dirty="0"/>
          </a:p>
        </p:txBody>
      </p:sp>
      <p:sp>
        <p:nvSpPr>
          <p:cNvPr id="6" name="Shape 3"/>
          <p:cNvSpPr/>
          <p:nvPr/>
        </p:nvSpPr>
        <p:spPr>
          <a:xfrm>
            <a:off x="633532" y="2117288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769263" y="2185035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5"/>
          <p:cNvSpPr/>
          <p:nvPr/>
        </p:nvSpPr>
        <p:spPr>
          <a:xfrm>
            <a:off x="1221700" y="2117288"/>
            <a:ext cx="2375297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Renewal Opportunities</a:t>
            </a:r>
            <a:endParaRPr lang="en-US" sz="1782" dirty="0"/>
          </a:p>
        </p:txBody>
      </p:sp>
      <p:sp>
        <p:nvSpPr>
          <p:cNvPr id="9" name="Text 6"/>
          <p:cNvSpPr/>
          <p:nvPr/>
        </p:nvSpPr>
        <p:spPr>
          <a:xfrm>
            <a:off x="1221700" y="250864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Cross Sell achievement rate is highest in the Renewal category, indicating a strong focus on retaining existing customers.</a:t>
            </a:r>
            <a:endParaRPr lang="en-US" sz="1425" dirty="0"/>
          </a:p>
        </p:txBody>
      </p:sp>
      <p:sp>
        <p:nvSpPr>
          <p:cNvPr id="10" name="Shape 7"/>
          <p:cNvSpPr/>
          <p:nvPr/>
        </p:nvSpPr>
        <p:spPr>
          <a:xfrm>
            <a:off x="633532" y="3472339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769263" y="3540085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138" dirty="0"/>
          </a:p>
        </p:txBody>
      </p:sp>
      <p:sp>
        <p:nvSpPr>
          <p:cNvPr id="12" name="Text 9"/>
          <p:cNvSpPr/>
          <p:nvPr/>
        </p:nvSpPr>
        <p:spPr>
          <a:xfrm>
            <a:off x="1221700" y="34723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Productivity Trends</a:t>
            </a:r>
            <a:endParaRPr lang="en-US" sz="1782" dirty="0"/>
          </a:p>
        </p:txBody>
      </p:sp>
      <p:sp>
        <p:nvSpPr>
          <p:cNvPr id="13" name="Text 10"/>
          <p:cNvSpPr/>
          <p:nvPr/>
        </p:nvSpPr>
        <p:spPr>
          <a:xfrm>
            <a:off x="1221700" y="3863697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Account executives with higher meeting counts generally show better performance in invoicing, suggesting the importance of client engagement.</a:t>
            </a:r>
            <a:endParaRPr lang="en-US" sz="1425" dirty="0"/>
          </a:p>
        </p:txBody>
      </p:sp>
      <p:sp>
        <p:nvSpPr>
          <p:cNvPr id="14" name="Shape 11"/>
          <p:cNvSpPr/>
          <p:nvPr/>
        </p:nvSpPr>
        <p:spPr>
          <a:xfrm>
            <a:off x="633532" y="4827389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769263" y="4895136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138" dirty="0"/>
          </a:p>
        </p:txBody>
      </p:sp>
      <p:sp>
        <p:nvSpPr>
          <p:cNvPr id="16" name="Text 13"/>
          <p:cNvSpPr/>
          <p:nvPr/>
        </p:nvSpPr>
        <p:spPr>
          <a:xfrm>
            <a:off x="12217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Closing the Deal</a:t>
            </a:r>
            <a:endParaRPr lang="en-US" sz="1782" dirty="0"/>
          </a:p>
        </p:txBody>
      </p:sp>
      <p:sp>
        <p:nvSpPr>
          <p:cNvPr id="17" name="Text 14"/>
          <p:cNvSpPr/>
          <p:nvPr/>
        </p:nvSpPr>
        <p:spPr>
          <a:xfrm>
            <a:off x="1221700" y="521874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stage funnel shows a significant drop-off from Qualification to Proposal, indicating room for improvement in closing deals.</a:t>
            </a:r>
            <a:endParaRPr lang="en-US" sz="1425" dirty="0"/>
          </a:p>
        </p:txBody>
      </p:sp>
      <p:sp>
        <p:nvSpPr>
          <p:cNvPr id="18" name="Shape 15"/>
          <p:cNvSpPr/>
          <p:nvPr/>
        </p:nvSpPr>
        <p:spPr>
          <a:xfrm>
            <a:off x="633532" y="6182439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9" name="Text 16"/>
          <p:cNvSpPr/>
          <p:nvPr/>
        </p:nvSpPr>
        <p:spPr>
          <a:xfrm>
            <a:off x="769263" y="6250186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138" dirty="0"/>
          </a:p>
        </p:txBody>
      </p:sp>
      <p:sp>
        <p:nvSpPr>
          <p:cNvPr id="20" name="Text 17"/>
          <p:cNvSpPr/>
          <p:nvPr/>
        </p:nvSpPr>
        <p:spPr>
          <a:xfrm>
            <a:off x="1221700" y="61824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1782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 Mix</a:t>
            </a:r>
            <a:endParaRPr lang="en-US" sz="1782" dirty="0"/>
          </a:p>
        </p:txBody>
      </p:sp>
      <p:sp>
        <p:nvSpPr>
          <p:cNvPr id="21" name="Text 18"/>
          <p:cNvSpPr/>
          <p:nvPr/>
        </p:nvSpPr>
        <p:spPr>
          <a:xfrm>
            <a:off x="1221700" y="657379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r>
              <a:rPr lang="en-US" sz="14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 distribution is dominated by Employee Benefits and Fire categories, highlighting the need to diversify the insurance portfolio.</a:t>
            </a:r>
            <a:endParaRPr lang="en-US" sz="1425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9513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09313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appreciate your time and look forward to discussing how these insights can drive continued growth and success for the insurance business.</a:t>
            </a: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292</Words>
  <Application>Microsoft Office PowerPoint</Application>
  <PresentationFormat>Custom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DIVIL VAN</cp:lastModifiedBy>
  <cp:revision>4</cp:revision>
  <dcterms:created xsi:type="dcterms:W3CDTF">2024-08-03T16:31:46Z</dcterms:created>
  <dcterms:modified xsi:type="dcterms:W3CDTF">2024-08-27T17:43:42Z</dcterms:modified>
</cp:coreProperties>
</file>